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4" r:id="rId1"/>
  </p:sldMasterIdLst>
  <p:notesMasterIdLst>
    <p:notesMasterId r:id="rId8"/>
  </p:notesMasterIdLst>
  <p:sldIdLst>
    <p:sldId id="256" r:id="rId2"/>
    <p:sldId id="270" r:id="rId3"/>
    <p:sldId id="266" r:id="rId4"/>
    <p:sldId id="271" r:id="rId5"/>
    <p:sldId id="272" r:id="rId6"/>
    <p:sldId id="268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0"/>
    <p:restoredTop sz="94876"/>
  </p:normalViewPr>
  <p:slideViewPr>
    <p:cSldViewPr snapToGrid="0" snapToObjects="1">
      <p:cViewPr varScale="1">
        <p:scale>
          <a:sx n="148" d="100"/>
          <a:sy n="148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DAC16-DA02-F847-8D55-44345BC3D9A5}" type="datetimeFigureOut">
              <a:rPr lang="de-DE" smtClean="0"/>
              <a:t>16.07.20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9C40D-A5FA-9D41-B261-246A7ED062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51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0C8B8-B73E-8B47-9E48-221C3F590C28}" type="datetime1">
              <a:rPr lang="de-DE" smtClean="0"/>
              <a:t>16.07.20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65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7B03-4513-A141-9022-E9824DCBB0A0}" type="datetime1">
              <a:rPr lang="de-DE" smtClean="0"/>
              <a:t>16.07.20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80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14724-919D-3A48-917F-8917AAF14B3A}" type="datetime1">
              <a:rPr lang="de-DE" smtClean="0"/>
              <a:t>16.07.20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960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8D32-BB74-954F-ACFF-87E57C5AC28A}" type="datetime1">
              <a:rPr lang="de-DE" smtClean="0"/>
              <a:t>16.07.20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54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76CB-6BB4-DA4C-B48D-169919057F8A}" type="datetime1">
              <a:rPr lang="de-DE" smtClean="0"/>
              <a:t>16.07.20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51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E61A-5631-AE44-8294-14E7692462B8}" type="datetime1">
              <a:rPr lang="de-DE" smtClean="0"/>
              <a:t>16.07.20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9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1EFC-DD41-024F-AF86-EE6616483216}" type="datetime1">
              <a:rPr lang="de-DE" smtClean="0"/>
              <a:t>16.07.20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48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41C9-2726-8849-B1B3-1ACF09CA1DD5}" type="datetime1">
              <a:rPr lang="de-DE" smtClean="0"/>
              <a:t>16.07.20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65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D452A-2813-4646-AD19-8C4B9CDAB8F3}" type="datetime1">
              <a:rPr lang="de-DE" smtClean="0"/>
              <a:t>16.07.20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425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0A40-5018-E844-AE4D-A04427B8A67D}" type="datetime1">
              <a:rPr lang="de-DE" smtClean="0"/>
              <a:t>16.07.20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04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FF23-CD56-C845-9F00-3DA42EF60425}" type="datetime1">
              <a:rPr lang="de-DE" smtClean="0"/>
              <a:t>16.07.20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747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19D19"/>
            </a:gs>
            <a:gs pos="100000">
              <a:schemeClr val="accent6"/>
            </a:gs>
            <a:gs pos="100000">
              <a:schemeClr val="accent6"/>
            </a:gs>
            <a:gs pos="93000">
              <a:schemeClr val="bg1"/>
            </a:gs>
            <a:gs pos="100000">
              <a:schemeClr val="accent6"/>
            </a:gs>
            <a:gs pos="100000">
              <a:schemeClr val="accent6"/>
            </a:gs>
            <a:gs pos="100000">
              <a:schemeClr val="accent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DBEBC-F268-6843-9BFF-885A5F68C54F}" type="datetime1">
              <a:rPr lang="de-DE" smtClean="0"/>
              <a:t>16.07.20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2A7E-8477-AD4D-AAAC-6B3DEECADF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58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BA6C-EBAC-6C47-B1DE-F6EF0864F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9045"/>
            <a:ext cx="9144000" cy="1194318"/>
          </a:xfrm>
        </p:spPr>
        <p:txBody>
          <a:bodyPr>
            <a:noAutofit/>
          </a:bodyPr>
          <a:lstStyle/>
          <a:p>
            <a:r>
              <a:rPr lang="en-IN" sz="3200" b="1" dirty="0"/>
              <a:t>Fall Detection System Using</a:t>
            </a:r>
            <a:br>
              <a:rPr lang="en-IN" sz="3200" b="1" dirty="0"/>
            </a:br>
            <a:r>
              <a:rPr lang="en-IN" sz="3200" b="1" dirty="0"/>
              <a:t>Sensors Embedded In Smartphones</a:t>
            </a:r>
            <a:endParaRPr lang="de-DE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A83E6-CDAE-8E42-9BB0-590F9A793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378" y="2291787"/>
            <a:ext cx="10637134" cy="3078866"/>
          </a:xfrm>
        </p:spPr>
        <p:txBody>
          <a:bodyPr>
            <a:normAutofit/>
          </a:bodyPr>
          <a:lstStyle/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By</a:t>
            </a:r>
            <a:r>
              <a:rPr lang="de-DE" dirty="0">
                <a:latin typeface="+mj-lt"/>
              </a:rPr>
              <a:t>,</a:t>
            </a:r>
          </a:p>
          <a:p>
            <a:r>
              <a:rPr lang="de-DE" dirty="0" err="1">
                <a:latin typeface="+mj-lt"/>
              </a:rPr>
              <a:t>Jathin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Sreenivas</a:t>
            </a:r>
            <a:r>
              <a:rPr lang="de-DE" dirty="0">
                <a:latin typeface="+mj-lt"/>
              </a:rPr>
              <a:t>,</a:t>
            </a:r>
          </a:p>
          <a:p>
            <a:r>
              <a:rPr lang="de-DE" dirty="0">
                <a:latin typeface="+mj-lt"/>
              </a:rPr>
              <a:t>Vineeth Bhat,</a:t>
            </a:r>
          </a:p>
          <a:p>
            <a:r>
              <a:rPr lang="de-DE" dirty="0" err="1">
                <a:latin typeface="+mj-lt"/>
              </a:rPr>
              <a:t>Vidya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Gopalakrishnarao</a:t>
            </a:r>
            <a:endParaRPr lang="de-DE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160A8F-2361-E442-90FE-1BD44AA6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31763"/>
            <a:ext cx="2489200" cy="9906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5D32BAB-90E4-BC46-9987-1635EFED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>
                <a:latin typeface="+mj-lt"/>
              </a:rPr>
              <a:t>1</a:t>
            </a:fld>
            <a:endParaRPr lang="de-DE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214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F705-7720-1040-9063-8B5958BE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83" y="210207"/>
            <a:ext cx="6235262" cy="69368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Updated Flowchart and 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0CD-73CA-7A4D-B565-B027ED30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2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D1E64-02BB-4744-B760-B66F8F21C3BF}"/>
              </a:ext>
            </a:extLst>
          </p:cNvPr>
          <p:cNvSpPr txBox="1"/>
          <p:nvPr/>
        </p:nvSpPr>
        <p:spPr>
          <a:xfrm>
            <a:off x="715993" y="1354347"/>
            <a:ext cx="52966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Flowchart: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Removed FT1(Lower threshold).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Sequence Diagram: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Included Sensor related activity.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8F958-0809-CD44-834B-B061C70B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433" y="76528"/>
            <a:ext cx="2426639" cy="67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C052-1EAA-4138-A9E8-BB14B430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3</a:t>
            </a:fld>
            <a:endParaRPr lang="de-D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1CD91E-7052-4CCA-A056-FB51449D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EA736-3CBE-F240-A4D0-16B8FAB5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99" y="98203"/>
            <a:ext cx="6277754" cy="67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5F51-D5C4-429F-9041-D417673C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5126"/>
            <a:ext cx="11027229" cy="651911"/>
          </a:xfrm>
        </p:spPr>
        <p:txBody>
          <a:bodyPr>
            <a:normAutofit/>
          </a:bodyPr>
          <a:lstStyle/>
          <a:p>
            <a:r>
              <a:rPr lang="en-US" sz="3100" dirty="0"/>
              <a:t>Testing</a:t>
            </a:r>
            <a:endParaRPr lang="en-IN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2908A-F278-4602-8DDD-AEACCB31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4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B1F6F-5E0A-7745-A038-F1900D1E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42" y="1362974"/>
            <a:ext cx="11645660" cy="4813989"/>
          </a:xfrm>
        </p:spPr>
        <p:txBody>
          <a:bodyPr>
            <a:normAutofit/>
          </a:bodyPr>
          <a:lstStyle/>
          <a:p>
            <a:r>
              <a:rPr lang="en-US" sz="2000" dirty="0"/>
              <a:t>Test program to test the algorithm of fall detection.</a:t>
            </a:r>
            <a:r>
              <a:rPr lang="en-US" sz="1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4FCD8-7772-2D4D-8AC7-61A94F641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7" y="1940942"/>
            <a:ext cx="4193946" cy="4011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1E326-7E08-3D47-B161-F545C9F8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83" y="1940942"/>
            <a:ext cx="7188619" cy="2287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1A4BA-FCDC-BD41-A6A4-3FE223283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483" y="4440009"/>
            <a:ext cx="7188619" cy="8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9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CC6DBB-BD2E-504A-8AD4-246613DB33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514664"/>
              </p:ext>
            </p:extLst>
          </p:nvPr>
        </p:nvGraphicFramePr>
        <p:xfrm>
          <a:off x="422696" y="3115364"/>
          <a:ext cx="5633680" cy="174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764">
                  <a:extLst>
                    <a:ext uri="{9D8B030D-6E8A-4147-A177-3AD203B41FA5}">
                      <a16:colId xmlns:a16="http://schemas.microsoft.com/office/drawing/2014/main" val="3900347154"/>
                    </a:ext>
                  </a:extLst>
                </a:gridCol>
                <a:gridCol w="729246">
                  <a:extLst>
                    <a:ext uri="{9D8B030D-6E8A-4147-A177-3AD203B41FA5}">
                      <a16:colId xmlns:a16="http://schemas.microsoft.com/office/drawing/2014/main" val="3136150918"/>
                    </a:ext>
                  </a:extLst>
                </a:gridCol>
                <a:gridCol w="1853191">
                  <a:extLst>
                    <a:ext uri="{9D8B030D-6E8A-4147-A177-3AD203B41FA5}">
                      <a16:colId xmlns:a16="http://schemas.microsoft.com/office/drawing/2014/main" val="1355254421"/>
                    </a:ext>
                  </a:extLst>
                </a:gridCol>
                <a:gridCol w="2218479">
                  <a:extLst>
                    <a:ext uri="{9D8B030D-6E8A-4147-A177-3AD203B41FA5}">
                      <a16:colId xmlns:a16="http://schemas.microsoft.com/office/drawing/2014/main" val="4062478189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4840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12652"/>
                  </a:ext>
                </a:extLst>
              </a:tr>
              <a:tr h="368104">
                <a:tc rowSpan="2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 (True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(False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859106"/>
                  </a:ext>
                </a:extLst>
              </a:tr>
              <a:tr h="36810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 (False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 (True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610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3A751-C18D-BF4D-A3D5-257695FE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5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20F0A6-B4FB-FC4F-998F-8CB2BA5D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2" y="189781"/>
            <a:ext cx="10948358" cy="46582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Testing</a:t>
            </a:r>
            <a:endParaRPr lang="en-IN" sz="3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CC6E97-115E-804B-BADB-B2AAE2AA3249}"/>
              </a:ext>
            </a:extLst>
          </p:cNvPr>
          <p:cNvSpPr txBox="1"/>
          <p:nvPr/>
        </p:nvSpPr>
        <p:spPr>
          <a:xfrm>
            <a:off x="327805" y="845584"/>
            <a:ext cx="5728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1:	Sum vector(FT1) = 1.95g</a:t>
            </a:r>
          </a:p>
          <a:p>
            <a:r>
              <a:rPr lang="en-US" dirty="0"/>
              <a:t>	Angular Velocity(FT2) = 1.52 </a:t>
            </a:r>
            <a:r>
              <a:rPr lang="en-US" dirty="0" err="1"/>
              <a:t>deg</a:t>
            </a:r>
            <a:r>
              <a:rPr lang="en-US" dirty="0"/>
              <a:t>/s</a:t>
            </a:r>
          </a:p>
          <a:p>
            <a:r>
              <a:rPr lang="en-US" dirty="0"/>
              <a:t>	Tilt (FT3) = 60 degrees</a:t>
            </a:r>
          </a:p>
          <a:p>
            <a:endParaRPr lang="en-US" dirty="0"/>
          </a:p>
          <a:p>
            <a:r>
              <a:rPr lang="en-US" dirty="0"/>
              <a:t>Total cases of actual fall = 24 subjects * 2 types of fall</a:t>
            </a:r>
          </a:p>
          <a:p>
            <a:r>
              <a:rPr lang="en-US" dirty="0"/>
              <a:t>Total cases of non-fall (daily activities) = 9 subjects * 9 cases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F1073-A251-D34E-9E41-58A89A94F1B1}"/>
              </a:ext>
            </a:extLst>
          </p:cNvPr>
          <p:cNvSpPr txBox="1"/>
          <p:nvPr/>
        </p:nvSpPr>
        <p:spPr>
          <a:xfrm>
            <a:off x="422695" y="5098212"/>
            <a:ext cx="54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	Sensitivity = 0.97</a:t>
            </a:r>
          </a:p>
          <a:p>
            <a:r>
              <a:rPr lang="en-US" dirty="0"/>
              <a:t>	Specificity = 0.59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2DA9D-F6E1-694A-A9CA-7F91C8FA4727}"/>
              </a:ext>
            </a:extLst>
          </p:cNvPr>
          <p:cNvSpPr txBox="1"/>
          <p:nvPr/>
        </p:nvSpPr>
        <p:spPr>
          <a:xfrm>
            <a:off x="6353126" y="810913"/>
            <a:ext cx="5838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2:	Sum vector(FT1) = 2.142g</a:t>
            </a:r>
          </a:p>
          <a:p>
            <a:r>
              <a:rPr lang="en-US" dirty="0"/>
              <a:t>	Angular Velocity(FT2) = 1.52 </a:t>
            </a:r>
            <a:r>
              <a:rPr lang="en-US" dirty="0" err="1"/>
              <a:t>deg</a:t>
            </a:r>
            <a:r>
              <a:rPr lang="en-US" dirty="0"/>
              <a:t>/s</a:t>
            </a:r>
          </a:p>
          <a:p>
            <a:r>
              <a:rPr lang="en-US" dirty="0"/>
              <a:t>	Tilt (FT3) = 60 degrees</a:t>
            </a:r>
          </a:p>
          <a:p>
            <a:endParaRPr lang="en-US" dirty="0"/>
          </a:p>
          <a:p>
            <a:r>
              <a:rPr lang="en-US" dirty="0"/>
              <a:t>Total cases of actual fall = 24 subjects * 2 types of fall</a:t>
            </a:r>
          </a:p>
          <a:p>
            <a:r>
              <a:rPr lang="en-US" dirty="0"/>
              <a:t>Total cases of non-fall (daily activities) = 9 subjects * 9 cases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DE1FF7AC-41F5-1841-BA84-5D3BC50DEE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159421"/>
              </p:ext>
            </p:extLst>
          </p:nvPr>
        </p:nvGraphicFramePr>
        <p:xfrm>
          <a:off x="6353126" y="3115364"/>
          <a:ext cx="5692628" cy="174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57">
                  <a:extLst>
                    <a:ext uri="{9D8B030D-6E8A-4147-A177-3AD203B41FA5}">
                      <a16:colId xmlns:a16="http://schemas.microsoft.com/office/drawing/2014/main" val="3900347154"/>
                    </a:ext>
                  </a:extLst>
                </a:gridCol>
                <a:gridCol w="719797">
                  <a:extLst>
                    <a:ext uri="{9D8B030D-6E8A-4147-A177-3AD203B41FA5}">
                      <a16:colId xmlns:a16="http://schemas.microsoft.com/office/drawing/2014/main" val="3136150918"/>
                    </a:ext>
                  </a:extLst>
                </a:gridCol>
                <a:gridCol w="1872582">
                  <a:extLst>
                    <a:ext uri="{9D8B030D-6E8A-4147-A177-3AD203B41FA5}">
                      <a16:colId xmlns:a16="http://schemas.microsoft.com/office/drawing/2014/main" val="1355254421"/>
                    </a:ext>
                  </a:extLst>
                </a:gridCol>
                <a:gridCol w="2241692">
                  <a:extLst>
                    <a:ext uri="{9D8B030D-6E8A-4147-A177-3AD203B41FA5}">
                      <a16:colId xmlns:a16="http://schemas.microsoft.com/office/drawing/2014/main" val="4062478189"/>
                    </a:ext>
                  </a:extLst>
                </a:gridCol>
              </a:tblGrid>
              <a:tr h="368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4840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12652"/>
                  </a:ext>
                </a:extLst>
              </a:tr>
              <a:tr h="368104">
                <a:tc rowSpan="2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 (True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(False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859106"/>
                  </a:ext>
                </a:extLst>
              </a:tr>
              <a:tr h="36810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 (False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 (True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610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19D092-82F5-4540-8F5A-0D4A9839C05D}"/>
              </a:ext>
            </a:extLst>
          </p:cNvPr>
          <p:cNvSpPr txBox="1"/>
          <p:nvPr/>
        </p:nvSpPr>
        <p:spPr>
          <a:xfrm>
            <a:off x="6353126" y="5098211"/>
            <a:ext cx="54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	Sensitivity = 0.97</a:t>
            </a:r>
          </a:p>
          <a:p>
            <a:r>
              <a:rPr lang="en-US" dirty="0"/>
              <a:t>	Specificity = 0.71</a:t>
            </a:r>
          </a:p>
        </p:txBody>
      </p:sp>
    </p:spTree>
    <p:extLst>
      <p:ext uri="{BB962C8B-B14F-4D97-AF65-F5344CB8AC3E}">
        <p14:creationId xmlns:p14="http://schemas.microsoft.com/office/powerpoint/2010/main" val="284034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5579A-EB46-7E4C-82B0-E5EF45D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947"/>
            <a:ext cx="10515600" cy="5737016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References</a:t>
            </a:r>
          </a:p>
          <a:p>
            <a:pPr marL="514350" indent="-514350">
              <a:buAutoNum type="arabicPeriod"/>
            </a:pPr>
            <a:r>
              <a:rPr lang="en-US" sz="1700" dirty="0"/>
              <a:t>H. W. Guo, Y. T. Hsieh, Y. S. Huang, J. C. </a:t>
            </a:r>
            <a:r>
              <a:rPr lang="en-US" sz="1700" dirty="0" err="1"/>
              <a:t>Chien</a:t>
            </a:r>
            <a:r>
              <a:rPr lang="en-US" sz="1700" dirty="0"/>
              <a:t>, K. </a:t>
            </a:r>
            <a:r>
              <a:rPr lang="en-US" sz="1700" dirty="0" err="1"/>
              <a:t>Haraikawa</a:t>
            </a:r>
            <a:r>
              <a:rPr lang="en-US" sz="1700" dirty="0"/>
              <a:t> and J. S. Shieh, "A threshold-based algorithm of fall detection using a wearable device with tri-axial accelerometer and gyroscope," 2015 International Conference on Intelligent Informatics and Biomedical Sciences (ICIIBMS), Okinawa, 2015, pp. 54-57, </a:t>
            </a:r>
            <a:r>
              <a:rPr lang="en-US" sz="1700" dirty="0" err="1"/>
              <a:t>doi</a:t>
            </a:r>
            <a:r>
              <a:rPr lang="en-US" sz="1700" dirty="0"/>
              <a:t>: 10.1109/ICIIBMS.2015.7439470.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1700" dirty="0"/>
              <a:t>G. </a:t>
            </a:r>
            <a:r>
              <a:rPr lang="de-DE" sz="1700" dirty="0" err="1"/>
              <a:t>Vavoulas</a:t>
            </a:r>
            <a:r>
              <a:rPr lang="de-DE" sz="1700" dirty="0"/>
              <a:t>, M. </a:t>
            </a:r>
            <a:r>
              <a:rPr lang="de-DE" sz="1700" dirty="0" err="1"/>
              <a:t>Pediaditis</a:t>
            </a:r>
            <a:r>
              <a:rPr lang="de-DE" sz="1700" dirty="0"/>
              <a:t>, E. G. </a:t>
            </a:r>
            <a:r>
              <a:rPr lang="de-DE" sz="1700" dirty="0" err="1"/>
              <a:t>Spanakis</a:t>
            </a:r>
            <a:r>
              <a:rPr lang="de-DE" sz="1700" dirty="0"/>
              <a:t> </a:t>
            </a:r>
            <a:r>
              <a:rPr lang="de-DE" sz="1700" dirty="0" err="1"/>
              <a:t>and</a:t>
            </a:r>
            <a:r>
              <a:rPr lang="de-DE" sz="1700" dirty="0"/>
              <a:t> M. </a:t>
            </a:r>
            <a:r>
              <a:rPr lang="de-DE" sz="1700" dirty="0" err="1"/>
              <a:t>Tsiknakis</a:t>
            </a:r>
            <a:r>
              <a:rPr lang="de-DE" sz="1700" dirty="0"/>
              <a:t>, "The </a:t>
            </a:r>
            <a:r>
              <a:rPr lang="de-DE" sz="1700" dirty="0" err="1"/>
              <a:t>MobiFall</a:t>
            </a:r>
            <a:r>
              <a:rPr lang="de-DE" sz="1700" dirty="0"/>
              <a:t> </a:t>
            </a:r>
            <a:r>
              <a:rPr lang="de-DE" sz="1700" dirty="0" err="1"/>
              <a:t>dataset</a:t>
            </a:r>
            <a:r>
              <a:rPr lang="de-DE" sz="1700" dirty="0"/>
              <a:t>: An initial </a:t>
            </a:r>
            <a:r>
              <a:rPr lang="de-DE" sz="1700" dirty="0" err="1"/>
              <a:t>evaluation</a:t>
            </a:r>
            <a:r>
              <a:rPr lang="de-DE" sz="1700" dirty="0"/>
              <a:t> </a:t>
            </a:r>
            <a:r>
              <a:rPr lang="de-DE" sz="1700" dirty="0" err="1"/>
              <a:t>of</a:t>
            </a:r>
            <a:r>
              <a:rPr lang="de-DE" sz="1700" dirty="0"/>
              <a:t> fall </a:t>
            </a:r>
            <a:r>
              <a:rPr lang="de-DE" sz="1700" dirty="0" err="1"/>
              <a:t>detection</a:t>
            </a:r>
            <a:r>
              <a:rPr lang="de-DE" sz="1700" dirty="0"/>
              <a:t> </a:t>
            </a:r>
            <a:r>
              <a:rPr lang="de-DE" sz="1700" dirty="0" err="1"/>
              <a:t>algorithms</a:t>
            </a:r>
            <a:r>
              <a:rPr lang="de-DE" sz="1700" dirty="0"/>
              <a:t> </a:t>
            </a:r>
            <a:r>
              <a:rPr lang="de-DE" sz="1700" dirty="0" err="1"/>
              <a:t>using</a:t>
            </a:r>
            <a:r>
              <a:rPr lang="de-DE" sz="1700" dirty="0"/>
              <a:t> </a:t>
            </a:r>
            <a:r>
              <a:rPr lang="de-DE" sz="1700" dirty="0" err="1"/>
              <a:t>smartphones</a:t>
            </a:r>
            <a:r>
              <a:rPr lang="de-DE" sz="1700" dirty="0"/>
              <a:t>," 13th IEEE International Conference on </a:t>
            </a:r>
            <a:r>
              <a:rPr lang="de-DE" sz="1700" dirty="0" err="1"/>
              <a:t>BioInformatics</a:t>
            </a:r>
            <a:r>
              <a:rPr lang="de-DE" sz="1700" dirty="0"/>
              <a:t> </a:t>
            </a:r>
            <a:r>
              <a:rPr lang="de-DE" sz="1700" dirty="0" err="1"/>
              <a:t>and</a:t>
            </a:r>
            <a:r>
              <a:rPr lang="de-DE" sz="1700" dirty="0"/>
              <a:t> </a:t>
            </a:r>
            <a:r>
              <a:rPr lang="de-DE" sz="1700" dirty="0" err="1"/>
              <a:t>BioEngineering</a:t>
            </a:r>
            <a:r>
              <a:rPr lang="de-DE" sz="1700" dirty="0"/>
              <a:t>, </a:t>
            </a:r>
            <a:r>
              <a:rPr lang="de-DE" sz="1700" dirty="0" err="1"/>
              <a:t>Chania</a:t>
            </a:r>
            <a:r>
              <a:rPr lang="de-DE" sz="1700" dirty="0"/>
              <a:t>, 2013, pp. 1-4, </a:t>
            </a:r>
            <a:r>
              <a:rPr lang="de-DE" sz="1700" dirty="0" err="1"/>
              <a:t>doi</a:t>
            </a:r>
            <a:r>
              <a:rPr lang="de-DE" sz="1700" dirty="0"/>
              <a:t>: 10.1109/BIBE.2013.6701629.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sz="1700" dirty="0"/>
              <a:t>G. </a:t>
            </a:r>
            <a:r>
              <a:rPr lang="de-DE" sz="1700" dirty="0" err="1"/>
              <a:t>Vavoulas</a:t>
            </a:r>
            <a:r>
              <a:rPr lang="de-DE" sz="1700" dirty="0"/>
              <a:t>, M. </a:t>
            </a:r>
            <a:r>
              <a:rPr lang="de-DE" sz="1700" dirty="0" err="1"/>
              <a:t>Pediaditis</a:t>
            </a:r>
            <a:r>
              <a:rPr lang="de-DE" sz="1700" dirty="0"/>
              <a:t>, C. </a:t>
            </a:r>
            <a:r>
              <a:rPr lang="de-DE" sz="1700" dirty="0" err="1"/>
              <a:t>Chatzaki</a:t>
            </a:r>
            <a:r>
              <a:rPr lang="de-DE" sz="1700" dirty="0"/>
              <a:t>, E. G. </a:t>
            </a:r>
            <a:r>
              <a:rPr lang="de-DE" sz="1700" dirty="0" err="1"/>
              <a:t>Spanakis</a:t>
            </a:r>
            <a:r>
              <a:rPr lang="de-DE" sz="1700" dirty="0"/>
              <a:t>, M. </a:t>
            </a:r>
            <a:r>
              <a:rPr lang="de-DE" sz="1700" dirty="0" err="1"/>
              <a:t>Tsiknakis</a:t>
            </a:r>
            <a:r>
              <a:rPr lang="de-DE" sz="1700" dirty="0"/>
              <a:t>, The </a:t>
            </a:r>
            <a:r>
              <a:rPr lang="de-DE" sz="1700" dirty="0" err="1"/>
              <a:t>MobiFall</a:t>
            </a:r>
            <a:r>
              <a:rPr lang="de-DE" sz="1700" dirty="0"/>
              <a:t> Dataset: Fall </a:t>
            </a:r>
            <a:r>
              <a:rPr lang="de-DE" sz="1700" dirty="0" err="1"/>
              <a:t>Detection</a:t>
            </a:r>
            <a:r>
              <a:rPr lang="de-DE" sz="1700" dirty="0"/>
              <a:t> </a:t>
            </a:r>
            <a:r>
              <a:rPr lang="de-DE" sz="1700" dirty="0" err="1"/>
              <a:t>and</a:t>
            </a:r>
            <a:r>
              <a:rPr lang="de-DE" sz="1700" dirty="0"/>
              <a:t> </a:t>
            </a:r>
            <a:r>
              <a:rPr lang="de-DE" sz="1700" dirty="0" err="1"/>
              <a:t>Classification</a:t>
            </a:r>
            <a:r>
              <a:rPr lang="de-DE" sz="1700" dirty="0"/>
              <a:t> </a:t>
            </a:r>
            <a:r>
              <a:rPr lang="de-DE" sz="1700" dirty="0" err="1"/>
              <a:t>with</a:t>
            </a:r>
            <a:r>
              <a:rPr lang="de-DE" sz="1700" dirty="0"/>
              <a:t> a Smartphone, </a:t>
            </a:r>
            <a:r>
              <a:rPr lang="de-DE" sz="1700" dirty="0" err="1"/>
              <a:t>invited</a:t>
            </a:r>
            <a:r>
              <a:rPr lang="de-DE" sz="1700" dirty="0"/>
              <a:t> </a:t>
            </a:r>
            <a:r>
              <a:rPr lang="de-DE" sz="1700" dirty="0" err="1"/>
              <a:t>publication</a:t>
            </a:r>
            <a:r>
              <a:rPr lang="de-DE" sz="1700" dirty="0"/>
              <a:t> </a:t>
            </a:r>
            <a:r>
              <a:rPr lang="de-DE" sz="1700" dirty="0" err="1"/>
              <a:t>for</a:t>
            </a:r>
            <a:r>
              <a:rPr lang="de-DE" sz="1700" dirty="0"/>
              <a:t> </a:t>
            </a:r>
            <a:r>
              <a:rPr lang="de-DE" sz="1700" dirty="0" err="1"/>
              <a:t>the</a:t>
            </a:r>
            <a:r>
              <a:rPr lang="de-DE" sz="1700" dirty="0"/>
              <a:t> International Journal </a:t>
            </a:r>
            <a:r>
              <a:rPr lang="de-DE" sz="1700" dirty="0" err="1"/>
              <a:t>of</a:t>
            </a:r>
            <a:r>
              <a:rPr lang="de-DE" sz="1700" dirty="0"/>
              <a:t> Monitoring </a:t>
            </a:r>
            <a:r>
              <a:rPr lang="de-DE" sz="1700" dirty="0" err="1"/>
              <a:t>and</a:t>
            </a:r>
            <a:r>
              <a:rPr lang="de-DE" sz="1700" dirty="0"/>
              <a:t> </a:t>
            </a:r>
            <a:r>
              <a:rPr lang="de-DE" sz="1700" dirty="0" err="1"/>
              <a:t>Surveillance</a:t>
            </a:r>
            <a:r>
              <a:rPr lang="de-DE" sz="1700" dirty="0"/>
              <a:t> Technologies Research, pp 44-56, 2014, DOI:10.4018/ijmstr.2014010103.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de-DE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6655-FD62-834A-80D1-999AF0D5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039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1735</TotalTime>
  <Words>442</Words>
  <Application>Microsoft Macintosh PowerPoint</Application>
  <PresentationFormat>Widescreen</PresentationFormat>
  <Paragraphs>61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Fall Detection System Using Sensors Embedded In Smartphones</vt:lpstr>
      <vt:lpstr>Updated Flowchart and Sequence Diagram</vt:lpstr>
      <vt:lpstr>PowerPoint Presentation</vt:lpstr>
      <vt:lpstr>Testing</vt:lpstr>
      <vt:lpstr>Testing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Engineering</dc:title>
  <dc:creator>Microsoft Office User</dc:creator>
  <cp:lastModifiedBy>Microsoft Office User</cp:lastModifiedBy>
  <cp:revision>105</cp:revision>
  <dcterms:created xsi:type="dcterms:W3CDTF">2019-10-24T12:19:51Z</dcterms:created>
  <dcterms:modified xsi:type="dcterms:W3CDTF">2020-07-16T13:51:13Z</dcterms:modified>
</cp:coreProperties>
</file>